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66" r:id="rId6"/>
    <p:sldId id="267" r:id="rId7"/>
    <p:sldId id="278" r:id="rId8"/>
    <p:sldId id="279" r:id="rId9"/>
    <p:sldId id="280" r:id="rId10"/>
    <p:sldId id="281" r:id="rId11"/>
    <p:sldId id="277" r:id="rId12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51AA5-5BDB-4BD5-BB03-3E56174C086D}" v="1" dt="2019-01-15T16:50:32.302"/>
    <p1510:client id="{AAEFC674-C71D-42D3-85FD-0D926BE9F432}" v="23" dt="2019-01-15T16:53:15.94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864" y="29"/>
      </p:cViewPr>
      <p:guideLst>
        <p:guide orient="horz" pos="344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24.07.2024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/>
          <p:nvPr/>
        </p:nvSpPr>
        <p:spPr>
          <a:xfrm>
            <a:off x="-2888" y="3975100"/>
            <a:ext cx="19007514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245594" y="2306694"/>
            <a:ext cx="9677400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7200" spc="-5" dirty="0">
                <a:solidFill>
                  <a:srgbClr val="00318B"/>
                </a:solidFill>
                <a:cs typeface="Source Sans Pro"/>
              </a:rPr>
              <a:t>Analysis of Species and Observations in National Parks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1656556" y="53466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540584" y="5632723"/>
            <a:ext cx="7888372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solidFill>
                  <a:srgbClr val="00A0F0"/>
                </a:solidFill>
                <a:cs typeface="Source Sans Pro Light"/>
              </a:rPr>
              <a:t>Insights into Species Distribution, Conservation Status, and Bat Observations</a:t>
            </a:r>
            <a:endParaRPr lang="cs-CZ" sz="4000" dirty="0">
              <a:cs typeface="Source Sans Pro Ligh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EBA1383-B01C-4D5F-941A-1CA6734DB9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2440258"/>
                  </p:ext>
                </p:extLst>
              </p:nvPr>
            </p:nvGraphicFramePr>
            <p:xfrm>
              <a:off x="9646447" y="393507"/>
              <a:ext cx="10215848" cy="91304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215848" cy="9130474"/>
                    </a:xfrm>
                    <a:prstGeom prst="rect">
                      <a:avLst/>
                    </a:prstGeom>
                  </am3d:spPr>
                  <am3d:camera>
                    <am3d:pos x="0" y="0" z="689768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419" d="1000000"/>
                    <am3d:preTrans dx="-2098436" dy="-1503282" dz="691613"/>
                    <am3d:scale>
                      <am3d:sx n="1000000" d="1000000"/>
                      <am3d:sy n="1000000" d="1000000"/>
                      <am3d:sz n="1000000" d="1000000"/>
                    </am3d:scale>
                    <am3d:rot ax="877225" ay="2363138" az="56391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5088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EBA1383-B01C-4D5F-941A-1CA6734DB9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46447" y="393507"/>
                <a:ext cx="10215848" cy="9130474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4CC508A-997A-4A13-B468-9EF066B4C879}"/>
              </a:ext>
            </a:extLst>
          </p:cNvPr>
          <p:cNvSpPr/>
          <p:nvPr/>
        </p:nvSpPr>
        <p:spPr>
          <a:xfrm>
            <a:off x="4671710" y="7635722"/>
            <a:ext cx="1377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Bento Poko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24/07/2024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0.0012"/>
                                          </p:val>
                                        </p:tav>
                                        <p:tav tm="6660">
                                          <p:val>
                                            <p:fltVal val="-0.0098"/>
                                          </p:val>
                                        </p:tav>
                                        <p:tav tm="9990">
                                          <p:val>
                                            <p:fltVal val="-0.033"/>
                                          </p:val>
                                        </p:tav>
                                        <p:tav tm="13320">
                                          <p:val>
                                            <p:fltVal val="-0.0789"/>
                                          </p:val>
                                        </p:tav>
                                        <p:tav tm="16650">
                                          <p:val>
                                            <p:fltVal val="-0.1548"/>
                                          </p:val>
                                        </p:tav>
                                        <p:tav tm="19970">
                                          <p:val>
                                            <p:fltVal val="-0.267"/>
                                          </p:val>
                                        </p:tav>
                                        <p:tav tm="23290">
                                          <p:val>
                                            <p:fltVal val="-0.4235"/>
                                          </p:val>
                                        </p:tav>
                                        <p:tav tm="26620">
                                          <p:val>
                                            <p:fltVal val="-0.6337"/>
                                          </p:val>
                                        </p:tav>
                                        <p:tav tm="29950">
                                          <p:val>
                                            <p:fltVal val="-0.9013"/>
                                          </p:val>
                                        </p:tav>
                                        <p:tav tm="33280">
                                          <p:val>
                                            <p:fltVal val="-1.2353"/>
                                          </p:val>
                                        </p:tav>
                                        <p:tav tm="36610">
                                          <p:val>
                                            <p:fltVal val="-1.647"/>
                                          </p:val>
                                        </p:tav>
                                        <p:tav tm="39940">
                                          <p:val>
                                            <p:fltVal val="-2.0869"/>
                                          </p:val>
                                        </p:tav>
                                        <p:tav tm="43270">
                                          <p:val>
                                            <p:fltVal val="-2.4538"/>
                                          </p:val>
                                        </p:tav>
                                        <p:tav tm="46600">
                                          <p:val>
                                            <p:fltVal val="-2.7534"/>
                                          </p:val>
                                        </p:tav>
                                        <p:tav tm="49930">
                                          <p:val>
                                            <p:fltVal val="-2.9876"/>
                                          </p:val>
                                        </p:tav>
                                        <p:tav tm="53250">
                                          <p:val>
                                            <p:fltVal val="-3.1669"/>
                                          </p:val>
                                        </p:tav>
                                        <p:tav tm="56580">
                                          <p:val>
                                            <p:fltVal val="-3.2996"/>
                                          </p:val>
                                        </p:tav>
                                        <p:tav tm="59900">
                                          <p:val>
                                            <p:fltVal val="-3.3906"/>
                                          </p:val>
                                        </p:tav>
                                        <p:tav tm="63220">
                                          <p:val>
                                            <p:fltVal val="-3.4488"/>
                                          </p:val>
                                        </p:tav>
                                        <p:tav tm="66540">
                                          <p:val>
                                            <p:fltVal val="-3.4815"/>
                                          </p:val>
                                        </p:tav>
                                        <p:tav tm="69870">
                                          <p:val>
                                            <p:fltVal val="-3.4961"/>
                                          </p:val>
                                        </p:tav>
                                        <p:tav tm="73190">
                                          <p:val>
                                            <p:fltVal val="-3.4998"/>
                                          </p:val>
                                        </p:tav>
                                        <p:tav tm="76510">
                                          <p:val>
                                            <p:fltVal val="-3.0301"/>
                                          </p:val>
                                        </p:tav>
                                        <p:tav tm="79830">
                                          <p:val>
                                            <p:fltVal val="-0.9661"/>
                                          </p:val>
                                        </p:tav>
                                        <p:tav tm="83160">
                                          <p:val>
                                            <p:fltVal val="2.1525"/>
                                          </p:val>
                                        </p:tav>
                                        <p:tav tm="86480">
                                          <p:val>
                                            <p:fltVal val="6.1215"/>
                                          </p:val>
                                        </p:tav>
                                        <p:tav tm="89800">
                                          <p:val>
                                            <p:fltVal val="10.8322"/>
                                          </p:val>
                                        </p:tav>
                                        <p:tav tm="93120">
                                          <p:val>
                                            <p:fltVal val="16.2132"/>
                                          </p:val>
                                        </p:tav>
                                        <p:tav tm="96450">
                                          <p:val>
                                            <p:fltVal val="22.2128"/>
                                          </p:val>
                                        </p:tav>
                                        <p:tav tm="100000">
                                          <p:val>
                                            <p:fltVal val="28.7297"/>
                                          </p:val>
                                        </p:tav>
                                        <p:tav>
                                          <p:val>
                                            <p:fltVal val="35.8493"/>
                                          </p:val>
                                        </p:tav>
                                        <p:tav>
                                          <p:val>
                                            <p:fltVal val="43.4888"/>
                                          </p:val>
                                        </p:tav>
                                        <p:tav>
                                          <p:val>
                                            <p:fltVal val="51.6257"/>
                                          </p:val>
                                        </p:tav>
                                        <p:tav>
                                          <p:val>
                                            <p:fltVal val="60.2402"/>
                                          </p:val>
                                        </p:tav>
                                        <p:tav>
                                          <p:val>
                                            <p:fltVal val="69.3155"/>
                                          </p:val>
                                        </p:tav>
                                        <p:tav>
                                          <p:val>
                                            <p:fltVal val="78.8364"/>
                                          </p:val>
                                        </p:tav>
                                        <p:tav>
                                          <p:val>
                                            <p:fltVal val="88.6987"/>
                                          </p:val>
                                        </p:tav>
                                        <p:tav>
                                          <p:val>
                                            <p:fltVal val="99.0679"/>
                                          </p:val>
                                        </p:tav>
                                        <p:tav>
                                          <p:val>
                                            <p:fltVal val="109.8461"/>
                                          </p:val>
                                        </p:tav>
                                        <p:tav>
                                          <p:val>
                                            <p:fltVal val="121.0232"/>
                                          </p:val>
                                        </p:tav>
                                        <p:tav>
                                          <p:val>
                                            <p:fltVal val="132.5899"/>
                                          </p:val>
                                        </p:tav>
                                        <p:tav>
                                          <p:val>
                                            <p:fltVal val="144.5376"/>
                                          </p:val>
                                        </p:tav>
                                        <p:tav>
                                          <p:val>
                                            <p:fltVal val="156.85851"/>
                                          </p:val>
                                        </p:tav>
                                        <p:tav>
                                          <p:val>
                                            <p:fltVal val="169.43021"/>
                                          </p:val>
                                        </p:tav>
                                        <p:tav>
                                          <p:val>
                                            <p:fltVal val="182.34309"/>
                                          </p:val>
                                        </p:tav>
                                        <p:tav>
                                          <p:val>
                                            <p:fltVal val="195.1411"/>
                                          </p:val>
                                        </p:tav>
                                        <p:tav>
                                          <p:val>
                                            <p:fltVal val="207.6945"/>
                                          </p:val>
                                        </p:tav>
                                        <p:tav>
                                          <p:val>
                                            <p:fltVal val="219.77251"/>
                                          </p:val>
                                        </p:tav>
                                        <p:tav>
                                          <p:val>
                                            <p:fltVal val="231.4814"/>
                                          </p:val>
                                        </p:tav>
                                        <p:tav>
                                          <p:val>
                                            <p:fltVal val="242.91341"/>
                                          </p:val>
                                        </p:tav>
                                        <p:tav>
                                          <p:val>
                                            <p:fltVal val="253.8558"/>
                                          </p:val>
                                        </p:tav>
                                        <p:tav>
                                          <p:val>
                                            <p:fltVal val="264.40329"/>
                                          </p:val>
                                        </p:tav>
                                        <p:tav>
                                          <p:val>
                                            <p:fltVal val="274.63501"/>
                                          </p:val>
                                        </p:tav>
                                        <p:tav>
                                          <p:val>
                                            <p:fltVal val="284.35721"/>
                                          </p:val>
                                        </p:tav>
                                        <p:tav>
                                          <p:val>
                                            <p:fltVal val="293.6507"/>
                                          </p:val>
                                        </p:tav>
                                        <p:tav>
                                          <p:val>
                                            <p:fltVal val="302.57959"/>
                                          </p:val>
                                        </p:tav>
                                        <p:tav>
                                          <p:val>
                                            <p:fltVal val="310.96921"/>
                                          </p:val>
                                        </p:tav>
                                        <p:tav>
                                          <p:val>
                                            <p:fltVal val="318.88379"/>
                                          </p:val>
                                        </p:tav>
                                        <p:tav>
                                          <p:val>
                                            <p:fltVal val="326.36801"/>
                                          </p:val>
                                        </p:tav>
                                        <p:tav>
                                          <p:val>
                                            <p:fltVal val="333.26511"/>
                                          </p:val>
                                        </p:tav>
                                        <p:tav>
                                          <p:val>
                                            <p:fltVal val="339.6712"/>
                                          </p:val>
                                        </p:tav>
                                        <p:tav>
                                          <p:val>
                                            <p:fltVal val="345.43851"/>
                                          </p:val>
                                        </p:tav>
                                        <p:tav>
                                          <p:val>
                                            <p:fltVal val="350.58469"/>
                                          </p:val>
                                        </p:tav>
                                        <p:tav>
                                          <p:val>
                                            <p:fltVal val="355.09189"/>
                                          </p:val>
                                        </p:tav>
                                        <p:tav>
                                          <p:val>
                                            <p:fltVal val="358.80179"/>
                                          </p:val>
                                        </p:tav>
                                        <p:tav>
                                          <p:val>
                                            <p:fltVal val="361.63531"/>
                                          </p:val>
                                        </p:tav>
                                        <p:tav>
                                          <p:val>
                                            <p:fltVal val="363.345"/>
                                          </p:val>
                                        </p:tav>
                                        <p:tav>
                                          <p:val>
                                            <p:fltVal val="363.4978"/>
                                          </p:val>
                                        </p:tav>
                                        <p:tav>
                                          <p:val>
                                            <p:fltVal val="363.47061"/>
                                          </p:val>
                                        </p:tav>
                                        <p:tav>
                                          <p:val>
                                            <p:fltVal val="363.38339"/>
                                          </p:val>
                                        </p:tav>
                                        <p:tav>
                                          <p:val>
                                            <p:fltVal val="363.20349"/>
                                          </p:val>
                                        </p:tav>
                                        <p:tav>
                                          <p:val>
                                            <p:fltVal val="362.8963"/>
                                          </p:val>
                                        </p:tav>
                                        <p:tav>
                                          <p:val>
                                            <p:fltVal val="362.4227"/>
                                          </p:val>
                                        </p:tav>
                                        <p:tav>
                                          <p:val>
                                            <p:fltVal val="361.7569"/>
                                          </p:val>
                                        </p:tav>
                                        <p:tav>
                                          <p:val>
                                            <p:fltVal val="361.0874"/>
                                          </p:val>
                                        </p:tav>
                                        <p:tav>
                                          <p:val>
                                            <p:fltVal val="360.6105"/>
                                          </p:val>
                                        </p:tav>
                                        <p:tav>
                                          <p:val>
                                            <p:fltVal val="360.30069"/>
                                          </p:val>
                                        </p:tav>
                                        <p:tav>
                                          <p:val>
                                            <p:fltVal val="360.1188"/>
                                          </p:val>
                                        </p:tav>
                                        <p:tav>
                                          <p:val>
                                            <p:fltVal val="360.03021"/>
                                          </p:val>
                                        </p:tav>
                                        <p:tav>
                                          <p:val>
                                            <p:fltVal val="360.00229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  <p:tav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"/>
                                          </p:val>
                                        </p:tav>
                                        <p:tav tm="6660">
                                          <p:val>
                                            <p:fltVal val="-10E-5"/>
                                          </p:val>
                                        </p:tav>
                                        <p:tav tm="9990">
                                          <p:val>
                                            <p:fltVal val="-0.0004"/>
                                          </p:val>
                                        </p:tav>
                                        <p:tav tm="13320">
                                          <p:val>
                                            <p:fltVal val="-0.0011"/>
                                          </p:val>
                                        </p:tav>
                                        <p:tav tm="16650">
                                          <p:val>
                                            <p:fltVal val="-0.0021"/>
                                          </p:val>
                                        </p:tav>
                                        <p:tav tm="19970">
                                          <p:val>
                                            <p:fltVal val="-0.0037"/>
                                          </p:val>
                                        </p:tav>
                                        <p:tav tm="23290">
                                          <p:val>
                                            <p:fltVal val="-0.0059"/>
                                          </p:val>
                                        </p:tav>
                                        <p:tav tm="26620">
                                          <p:val>
                                            <p:fltVal val="-0.0088"/>
                                          </p:val>
                                        </p:tav>
                                        <p:tav tm="29950">
                                          <p:val>
                                            <p:fltVal val="-0.0125"/>
                                          </p:val>
                                        </p:tav>
                                        <p:tav tm="33280">
                                          <p:val>
                                            <p:fltVal val="-0.0162"/>
                                          </p:val>
                                        </p:tav>
                                        <p:tav tm="36610">
                                          <p:val>
                                            <p:fltVal val="-0.0191"/>
                                          </p:val>
                                        </p:tav>
                                        <p:tav tm="39940">
                                          <p:val>
                                            <p:fltVal val="-0.0213"/>
                                          </p:val>
                                        </p:tav>
                                        <p:tav tm="43270">
                                          <p:val>
                                            <p:fltVal val="-0.0228"/>
                                          </p:val>
                                        </p:tav>
                                        <p:tav tm="46600">
                                          <p:val>
                                            <p:fltVal val="-0.0239"/>
                                          </p:val>
                                        </p:tav>
                                        <p:tav tm="49930">
                                          <p:val>
                                            <p:fltVal val="-0.0245"/>
                                          </p:val>
                                        </p:tav>
                                        <p:tav tm="53250">
                                          <p:val>
                                            <p:fltVal val="-0.0248"/>
                                          </p:val>
                                        </p:tav>
                                        <p:tav tm="56580">
                                          <p:val>
                                            <p:fltVal val="-0.0249"/>
                                          </p:val>
                                        </p:tav>
                                        <p:tav tm="59900">
                                          <p:val>
                                            <p:fltVal val="-0.0249"/>
                                          </p:val>
                                        </p:tav>
                                        <p:tav tm="63220">
                                          <p:val>
                                            <p:fltVal val="-0.0248"/>
                                          </p:val>
                                        </p:tav>
                                        <p:tav tm="66540">
                                          <p:val>
                                            <p:fltVal val="-0.0241"/>
                                          </p:val>
                                        </p:tav>
                                        <p:tav tm="69870">
                                          <p:val>
                                            <p:fltVal val="-0.022"/>
                                          </p:val>
                                        </p:tav>
                                        <p:tav tm="73190">
                                          <p:val>
                                            <p:fltVal val="-0.0179"/>
                                          </p:val>
                                        </p:tav>
                                        <p:tav tm="76510">
                                          <p:val>
                                            <p:fltVal val="-0.0113"/>
                                          </p:val>
                                        </p:tav>
                                        <p:tav tm="79830">
                                          <p:val>
                                            <p:fltVal val="-0.0013"/>
                                          </p:val>
                                        </p:tav>
                                        <p:tav tm="83160">
                                          <p:val>
                                            <p:fltVal val="0.0124"/>
                                          </p:val>
                                        </p:tav>
                                        <p:tav tm="86480">
                                          <p:val>
                                            <p:fltVal val="0.0309"/>
                                          </p:val>
                                        </p:tav>
                                        <p:tav tm="89800">
                                          <p:val>
                                            <p:fltVal val="0.0546"/>
                                          </p:val>
                                        </p:tav>
                                        <p:tav tm="93120">
                                          <p:val>
                                            <p:fltVal val="0.0842"/>
                                          </p:val>
                                        </p:tav>
                                        <p:tav tm="96450">
                                          <p:val>
                                            <p:fltVal val="0.1204"/>
                                          </p:val>
                                        </p:tav>
                                        <p:tav tm="100000">
                                          <p:val>
                                            <p:fltVal val="0.1634"/>
                                          </p:val>
                                        </p:tav>
                                        <p:tav>
                                          <p:val>
                                            <p:fltVal val="0.2145"/>
                                          </p:val>
                                        </p:tav>
                                        <p:tav>
                                          <p:val>
                                            <p:fltVal val="0.2711"/>
                                          </p:val>
                                        </p:tav>
                                        <p:tav>
                                          <p:val>
                                            <p:fltVal val="0.3207"/>
                                          </p:val>
                                        </p:tav>
                                        <p:tav>
                                          <p:val>
                                            <p:fltVal val="0.3625"/>
                                          </p:val>
                                        </p:tav>
                                        <p:tav>
                                          <p:val>
                                            <p:fltVal val="0.3973"/>
                                          </p:val>
                                        </p:tav>
                                        <p:tav>
                                          <p:val>
                                            <p:fltVal val="0.4256"/>
                                          </p:val>
                                        </p:tav>
                                        <p:tav>
                                          <p:val>
                                            <p:fltVal val="0.448"/>
                                          </p:val>
                                        </p:tav>
                                        <p:tav>
                                          <p:val>
                                            <p:fltVal val="0.4655"/>
                                          </p:val>
                                        </p:tav>
                                        <p:tav>
                                          <p:val>
                                            <p:fltVal val="0.4786"/>
                                          </p:val>
                                        </p:tav>
                                        <p:tav>
                                          <p:val>
                                            <p:fltVal val="0.4878"/>
                                          </p:val>
                                        </p:tav>
                                        <p:tav>
                                          <p:val>
                                            <p:fltVal val="0.4939"/>
                                          </p:val>
                                        </p:tav>
                                        <p:tav>
                                          <p:val>
                                            <p:fltVal val="0.4975"/>
                                          </p:val>
                                        </p:tav>
                                        <p:tav>
                                          <p:val>
                                            <p:fltVal val="0.4993"/>
                                          </p:val>
                                        </p:tav>
                                        <p:tav>
                                          <p:val>
                                            <p:fltVal val="0.4999"/>
                                          </p:val>
                                        </p:tav>
                                        <p:tav>
                                          <p:val>
                                            <p:fltVal val="0.4999"/>
                                          </p:val>
                                        </p:tav>
                                        <p:tav>
                                          <p:val>
                                            <p:fltVal val="0.4998"/>
                                          </p:val>
                                        </p:tav>
                                        <p:tav>
                                          <p:val>
                                            <p:fltVal val="0.4988"/>
                                          </p:val>
                                        </p:tav>
                                        <p:tav>
                                          <p:val>
                                            <p:fltVal val="0.4965"/>
                                          </p:val>
                                        </p:tav>
                                        <p:tav>
                                          <p:val>
                                            <p:fltVal val="0.4921"/>
                                          </p:val>
                                        </p:tav>
                                        <p:tav>
                                          <p:val>
                                            <p:fltVal val="0.485"/>
                                          </p:val>
                                        </p:tav>
                                        <p:tav>
                                          <p:val>
                                            <p:fltVal val="0.4746"/>
                                          </p:val>
                                        </p:tav>
                                        <p:tav>
                                          <p:val>
                                            <p:fltVal val="0.4603"/>
                                          </p:val>
                                        </p:tav>
                                        <p:tav>
                                          <p:val>
                                            <p:fltVal val="0.4411"/>
                                          </p:val>
                                        </p:tav>
                                        <p:tav>
                                          <p:val>
                                            <p:fltVal val="0.4169"/>
                                          </p:val>
                                        </p:tav>
                                        <p:tav>
                                          <p:val>
                                            <p:fltVal val="0.3868"/>
                                          </p:val>
                                        </p:tav>
                                        <p:tav>
                                          <p:val>
                                            <p:fltVal val="0.3499"/>
                                          </p:val>
                                        </p:tav>
                                        <p:tav>
                                          <p:val>
                                            <p:fltVal val="0.306"/>
                                          </p:val>
                                        </p:tav>
                                        <p:tav>
                                          <p:val>
                                            <p:fltVal val="0.2544"/>
                                          </p:val>
                                        </p:tav>
                                        <p:tav>
                                          <p:val>
                                            <p:fltVal val="0.1981"/>
                                          </p:val>
                                        </p:tav>
                                        <p:tav>
                                          <p:val>
                                            <p:fltVal val="0.1498"/>
                                          </p:val>
                                        </p:tav>
                                        <p:tav>
                                          <p:val>
                                            <p:fltVal val="0.1087"/>
                                          </p:val>
                                        </p:tav>
                                        <p:tav>
                                          <p:val>
                                            <p:fltVal val="0.0748"/>
                                          </p:val>
                                        </p:tav>
                                        <p:tav>
                                          <p:val>
                                            <p:fltVal val="0.0473"/>
                                          </p:val>
                                        </p:tav>
                                        <p:tav>
                                          <p:val>
                                            <p:fltVal val="0.0251"/>
                                          </p:val>
                                        </p:tav>
                                        <p:tav>
                                          <p:val>
                                            <p:fltVal val="0.0082"/>
                                          </p:val>
                                        </p:tav>
                                        <p:tav>
                                          <p:val>
                                            <p:fltVal val="-0.0044"/>
                                          </p:val>
                                        </p:tav>
                                        <p:tav>
                                          <p:val>
                                            <p:fltVal val="-0.0134"/>
                                          </p:val>
                                        </p:tav>
                                        <p:tav>
                                          <p:val>
                                            <p:fltVal val="-0.0192"/>
                                          </p:val>
                                        </p:tav>
                                        <p:tav>
                                          <p:val>
                                            <p:fltVal val="-0.0227"/>
                                          </p:val>
                                        </p:tav>
                                        <p:tav>
                                          <p:val>
                                            <p:fltVal val="-0.0244"/>
                                          </p:val>
                                        </p:tav>
                                        <p:tav>
                                          <p:val>
                                            <p:fltVal val="-0.0249"/>
                                          </p:val>
                                        </p:tav>
                                        <p:tav>
                                          <p:val>
                                            <p:fltVal val="-0.0249"/>
                                          </p:val>
                                        </p:tav>
                                        <p:tav>
                                          <p:val>
                                            <p:fltVal val="-0.0244"/>
                                          </p:val>
                                        </p:tav>
                                        <p:tav>
                                          <p:val>
                                            <p:fltVal val="-0.0219"/>
                                          </p:val>
                                        </p:tav>
                                        <p:tav>
                                          <p:val>
                                            <p:fltVal val="-0.0156"/>
                                          </p:val>
                                        </p:tav>
                                        <p:tav>
                                          <p:val>
                                            <p:fltVal val="-0.0039"/>
                                          </p:val>
                                        </p:tav>
                                        <p:tav>
                                          <p:val>
                                            <p:fltVal val="0.0104"/>
                                          </p:val>
                                        </p:tav>
                                        <p:tav>
                                          <p:val>
                                            <p:fltVal val="0.0192"/>
                                          </p:val>
                                        </p:tav>
                                        <p:tav>
                                          <p:val>
                                            <p:fltVal val="0.0235"/>
                                          </p:val>
                                        </p:tav>
                                        <p:tav>
                                          <p:val>
                                            <p:fltVal val="0.0248"/>
                                          </p:val>
                                        </p:tav>
                                        <p:tav>
                                          <p:val>
                                            <p:fltVal val="0.0249"/>
                                          </p:val>
                                        </p:tav>
                                        <p:tav>
                                          <p:val>
                                            <p:fltVal val="0.0247"/>
                                          </p:val>
                                        </p:tav>
                                        <p:tav>
                                          <p:val>
                                            <p:fltVal val="0.0234"/>
                                          </p:val>
                                        </p:tav>
                                        <p:tav>
                                          <p:val>
                                            <p:fltVal val="0.0202"/>
                                          </p:val>
                                        </p:tav>
                                        <p:tav>
                                          <p:val>
                                            <p:fltVal val="0.0143"/>
                                          </p:val>
                                        </p:tav>
                                        <p:tav>
                                          <p:val>
                                            <p:fltVal val="0.0071"/>
                                          </p:val>
                                        </p:tav>
                                        <p:tav>
                                          <p:val>
                                            <p:fltVal val="0.0027"/>
                                          </p:val>
                                        </p:tav>
                                        <p:tav>
                                          <p:val>
                                            <p:fltVal val="0.0007"/>
                                          </p:val>
                                        </p:tav>
                                        <p:tav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1"/>
                                          </p:val>
                                        </p:tav>
                                        <p:tav tm="6660">
                                          <p:val>
                                            <p:fltVal val="1.0002"/>
                                          </p:val>
                                        </p:tav>
                                        <p:tav tm="9990">
                                          <p:val>
                                            <p:fltVal val="1.0009"/>
                                          </p:val>
                                        </p:tav>
                                        <p:tav tm="13320">
                                          <p:val>
                                            <p:fltVal val="1.0023"/>
                                          </p:val>
                                        </p:tav>
                                        <p:tav tm="16650">
                                          <p:val>
                                            <p:fltVal val="1.0046"/>
                                          </p:val>
                                        </p:tav>
                                        <p:tav tm="19970">
                                          <p:val>
                                            <p:fltVal val="1.008"/>
                                          </p:val>
                                        </p:tav>
                                        <p:tav tm="23290">
                                          <p:val>
                                            <p:fltVal val="1.0127"/>
                                          </p:val>
                                        </p:tav>
                                        <p:tav tm="26620">
                                          <p:val>
                                            <p:fltVal val="1.019"/>
                                          </p:val>
                                        </p:tav>
                                        <p:tav tm="29950">
                                          <p:val>
                                            <p:fltVal val="1.0271"/>
                                          </p:val>
                                        </p:tav>
                                        <p:tav tm="33280">
                                          <p:val>
                                            <p:fltVal val="1.0351"/>
                                          </p:val>
                                        </p:tav>
                                        <p:tav tm="36610">
                                          <p:val>
                                            <p:fltVal val="1.0414"/>
                                          </p:val>
                                        </p:tav>
                                        <p:tav tm="39940">
                                          <p:val>
                                            <p:fltVal val="1.046"/>
                                          </p:val>
                                        </p:tav>
                                        <p:tav tm="43270">
                                          <p:val>
                                            <p:fltVal val="1.0494"/>
                                          </p:val>
                                        </p:tav>
                                        <p:tav tm="46600">
                                          <p:val>
                                            <p:fltVal val="1.0516"/>
                                          </p:val>
                                        </p:tav>
                                        <p:tav tm="49930">
                                          <p:val>
                                            <p:fltVal val="1.053"/>
                                          </p:val>
                                        </p:tav>
                                        <p:tav tm="53250">
                                          <p:val>
                                            <p:fltVal val="1.0537"/>
                                          </p:val>
                                        </p:tav>
                                        <p:tav tm="56580">
                                          <p:val>
                                            <p:fltVal val="1.0539"/>
                                          </p:val>
                                        </p:tav>
                                        <p:tav tm="59900">
                                          <p:val>
                                            <p:fltVal val="1.054"/>
                                          </p:val>
                                        </p:tav>
                                        <p:tav tm="63220">
                                          <p:val>
                                            <p:fltVal val="1.0536"/>
                                          </p:val>
                                        </p:tav>
                                        <p:tav tm="66540">
                                          <p:val>
                                            <p:fltVal val="1.0515"/>
                                          </p:val>
                                        </p:tav>
                                        <p:tav tm="69870">
                                          <p:val>
                                            <p:fltVal val="1.0457"/>
                                          </p:val>
                                        </p:tav>
                                        <p:tav tm="73190">
                                          <p:val>
                                            <p:fltVal val="1.0344"/>
                                          </p:val>
                                        </p:tav>
                                        <p:tav tm="76510">
                                          <p:val>
                                            <p:fltVal val="1.0183"/>
                                          </p:val>
                                        </p:tav>
                                        <p:tav tm="79830">
                                          <p:val>
                                            <p:fltVal val="1.0076"/>
                                          </p:val>
                                        </p:tav>
                                        <p:tav tm="83160">
                                          <p:val>
                                            <p:fltVal val="1.0021"/>
                                          </p:val>
                                        </p:tav>
                                        <p:tav tm="86480">
                                          <p:val>
                                            <p:fltVal val="1.0002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.0006"/>
                                          </p:val>
                                        </p:tav>
                                        <p:tav>
                                          <p:val>
                                            <p:fltVal val="1.0024"/>
                                          </p:val>
                                        </p:tav>
                                        <p:tav>
                                          <p:val>
                                            <p:fltVal val="1.006"/>
                                          </p:val>
                                        </p:tav>
                                        <p:tav>
                                          <p:val>
                                            <p:fltVal val="1.0121"/>
                                          </p:val>
                                        </p:tav>
                                        <p:tav>
                                          <p:val>
                                            <p:fltVal val="1.0213"/>
                                          </p:val>
                                        </p:tav>
                                        <p:tav>
                                          <p:val>
                                            <p:fltVal val="1.0331"/>
                                          </p:val>
                                        </p:tav>
                                        <p:tav>
                                          <p:val>
                                            <p:fltVal val="1.0422"/>
                                          </p:val>
                                        </p:tav>
                                        <p:tav>
                                          <p:val>
                                            <p:fltVal val="1.0482"/>
                                          </p:val>
                                        </p:tav>
                                        <p:tav>
                                          <p:val>
                                            <p:fltVal val="1.0516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06"/>
                                          </p:val>
                                        </p:tav>
                                        <p:tav>
                                          <p:val>
                                            <p:fltVal val="1.0439"/>
                                          </p:val>
                                        </p:tav>
                                        <p:tav>
                                          <p:val>
                                            <p:fltVal val="1.0312"/>
                                          </p:val>
                                        </p:tav>
                                        <p:tav>
                                          <p:val>
                                            <p:fltVal val="1.0156"/>
                                          </p:val>
                                        </p:tav>
                                        <p:tav>
                                          <p:val>
                                            <p:fltVal val="1.0061"/>
                                          </p:val>
                                        </p:tav>
                                        <p:tav>
                                          <p:val>
                                            <p:fltVal val="1.0015"/>
                                          </p:val>
                                        </p:tav>
                                        <p:tav>
                                          <p:val>
                                            <p:fltVal val="1.000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999"/>
                                          </p:val>
                                        </p:tav>
                                        <p:tav tm="6660">
                                          <p:val>
                                            <p:fltVal val="0.9994"/>
                                          </p:val>
                                        </p:tav>
                                        <p:tav tm="9990">
                                          <p:val>
                                            <p:fltVal val="0.9981"/>
                                          </p:val>
                                        </p:tav>
                                        <p:tav tm="13320">
                                          <p:val>
                                            <p:fltVal val="0.9955"/>
                                          </p:val>
                                        </p:tav>
                                        <p:tav tm="16650">
                                          <p:val>
                                            <p:fltVal val="0.9913"/>
                                          </p:val>
                                        </p:tav>
                                        <p:tav tm="19970">
                                          <p:val>
                                            <p:fltVal val="0.985"/>
                                          </p:val>
                                        </p:tav>
                                        <p:tav tm="23290">
                                          <p:val>
                                            <p:fltVal val="0.9763"/>
                                          </p:val>
                                        </p:tav>
                                        <p:tav tm="26620">
                                          <p:val>
                                            <p:fltVal val="0.9646"/>
                                          </p:val>
                                        </p:tav>
                                        <p:tav tm="29950">
                                          <p:val>
                                            <p:fltVal val="0.9497"/>
                                          </p:val>
                                        </p:tav>
                                        <p:tav tm="33280">
                                          <p:val>
                                            <p:fltVal val="0.9348"/>
                                          </p:val>
                                        </p:tav>
                                        <p:tav tm="36610">
                                          <p:val>
                                            <p:fltVal val="0.9232"/>
                                          </p:val>
                                        </p:tav>
                                        <p:tav tm="39940">
                                          <p:val>
                                            <p:fltVal val="0.9146"/>
                                          </p:val>
                                        </p:tav>
                                        <p:tav tm="43270">
                                          <p:val>
                                            <p:fltVal val="0.9084"/>
                                          </p:val>
                                        </p:tav>
                                        <p:tav tm="46600">
                                          <p:val>
                                            <p:fltVal val="0.9042"/>
                                          </p:val>
                                        </p:tav>
                                        <p:tav tm="49930">
                                          <p:val>
                                            <p:fltVal val="0.9017"/>
                                          </p:val>
                                        </p:tav>
                                        <p:tav tm="53250">
                                          <p:val>
                                            <p:fltVal val="0.9005"/>
                                          </p:val>
                                        </p:tav>
                                        <p:tav tm="56580">
                                          <p:val>
                                            <p:fltVal val="0.9"/>
                                          </p:val>
                                        </p:tav>
                                        <p:tav tm="59900">
                                          <p:val>
                                            <p:fltVal val="0.8999"/>
                                          </p:val>
                                        </p:tav>
                                        <p:tav tm="63220">
                                          <p:val>
                                            <p:fltVal val="0.9006"/>
                                          </p:val>
                                        </p:tav>
                                        <p:tav tm="66540">
                                          <p:val>
                                            <p:fltVal val="0.9046"/>
                                          </p:val>
                                        </p:tav>
                                        <p:tav tm="69870">
                                          <p:val>
                                            <p:fltVal val="0.9153"/>
                                          </p:val>
                                        </p:tav>
                                        <p:tav tm="73190">
                                          <p:val>
                                            <p:fltVal val="0.9362"/>
                                          </p:val>
                                        </p:tav>
                                        <p:tav tm="76510">
                                          <p:val>
                                            <p:fltVal val="0.9659"/>
                                          </p:val>
                                        </p:tav>
                                        <p:tav tm="79830">
                                          <p:val>
                                            <p:fltVal val="0.9858"/>
                                          </p:val>
                                        </p:tav>
                                        <p:tav tm="83160">
                                          <p:val>
                                            <p:fltVal val="0.9959"/>
                                          </p:val>
                                        </p:tav>
                                        <p:tav tm="86480">
                                          <p:val>
                                            <p:fltVal val="0.9995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0.9998"/>
                                          </p:val>
                                        </p:tav>
                                        <p:tav>
                                          <p:val>
                                            <p:fltVal val="0.9987"/>
                                          </p:val>
                                        </p:tav>
                                        <p:tav>
                                          <p:val>
                                            <p:fltVal val="0.9955"/>
                                          </p:val>
                                        </p:tav>
                                        <p:tav>
                                          <p:val>
                                            <p:fltVal val="0.9888"/>
                                          </p:val>
                                        </p:tav>
                                        <p:tav>
                                          <p:val>
                                            <p:fltVal val="0.9775"/>
                                          </p:val>
                                        </p:tav>
                                        <p:tav>
                                          <p:val>
                                            <p:fltVal val="0.9605"/>
                                          </p:val>
                                        </p:tav>
                                        <p:tav>
                                          <p:val>
                                            <p:fltVal val="0.9385"/>
                                          </p:val>
                                        </p:tav>
                                        <p:tav>
                                          <p:val>
                                            <p:fltVal val="0.9217"/>
                                          </p:val>
                                        </p:tav>
                                        <p:tav>
                                          <p:val>
                                            <p:fltVal val="0.9107"/>
                                          </p:val>
                                        </p:tav>
                                        <p:tav>
                                          <p:val>
                                            <p:fltVal val="0.9042"/>
                                          </p:val>
                                        </p:tav>
                                        <p:tav>
                                          <p:val>
                                            <p:fltVal val="0.901"/>
                                          </p:val>
                                        </p:tav>
                                        <p:tav>
                                          <p:val>
                                            <p:fltVal val="0.9"/>
                                          </p:val>
                                        </p:tav>
                                        <p:tav>
                                          <p:val>
                                            <p:fltVal val="0.9"/>
                                          </p:val>
                                        </p:tav>
                                        <p:tav>
                                          <p:val>
                                            <p:fltVal val="0.901"/>
                                          </p:val>
                                        </p:tav>
                                        <p:tav>
                                          <p:val>
                                            <p:fltVal val="0.9061"/>
                                          </p:val>
                                        </p:tav>
                                        <p:tav>
                                          <p:val>
                                            <p:fltVal val="0.9186"/>
                                          </p:val>
                                        </p:tav>
                                        <p:tav>
                                          <p:val>
                                            <p:fltVal val="0.942"/>
                                          </p:val>
                                        </p:tav>
                                        <p:tav>
                                          <p:val>
                                            <p:fltVal val="0.9709"/>
                                          </p:val>
                                        </p:tav>
                                        <p:tav>
                                          <p:val>
                                            <p:fltVal val="0.9885"/>
                                          </p:val>
                                        </p:tav>
                                        <p:tav>
                                          <p:val>
                                            <p:fltVal val="0.997"/>
                                          </p:val>
                                        </p:tav>
                                        <p:tav>
                                          <p:val>
                                            <p:fltVal val="0.9997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1"/>
                                          </p:val>
                                        </p:tav>
                                        <p:tav tm="6660">
                                          <p:val>
                                            <p:fltVal val="1.0002"/>
                                          </p:val>
                                        </p:tav>
                                        <p:tav tm="9990">
                                          <p:val>
                                            <p:fltVal val="1.0009"/>
                                          </p:val>
                                        </p:tav>
                                        <p:tav tm="13320">
                                          <p:val>
                                            <p:fltVal val="1.0023"/>
                                          </p:val>
                                        </p:tav>
                                        <p:tav tm="16650">
                                          <p:val>
                                            <p:fltVal val="1.0046"/>
                                          </p:val>
                                        </p:tav>
                                        <p:tav tm="19970">
                                          <p:val>
                                            <p:fltVal val="1.008"/>
                                          </p:val>
                                        </p:tav>
                                        <p:tav tm="23290">
                                          <p:val>
                                            <p:fltVal val="1.0127"/>
                                          </p:val>
                                        </p:tav>
                                        <p:tav tm="26620">
                                          <p:val>
                                            <p:fltVal val="1.019"/>
                                          </p:val>
                                        </p:tav>
                                        <p:tav tm="29950">
                                          <p:val>
                                            <p:fltVal val="1.0271"/>
                                          </p:val>
                                        </p:tav>
                                        <p:tav tm="33280">
                                          <p:val>
                                            <p:fltVal val="1.0351"/>
                                          </p:val>
                                        </p:tav>
                                        <p:tav tm="36610">
                                          <p:val>
                                            <p:fltVal val="1.0414"/>
                                          </p:val>
                                        </p:tav>
                                        <p:tav tm="39940">
                                          <p:val>
                                            <p:fltVal val="1.046"/>
                                          </p:val>
                                        </p:tav>
                                        <p:tav tm="43270">
                                          <p:val>
                                            <p:fltVal val="1.0494"/>
                                          </p:val>
                                        </p:tav>
                                        <p:tav tm="46600">
                                          <p:val>
                                            <p:fltVal val="1.0516"/>
                                          </p:val>
                                        </p:tav>
                                        <p:tav tm="49930">
                                          <p:val>
                                            <p:fltVal val="1.053"/>
                                          </p:val>
                                        </p:tav>
                                        <p:tav tm="53250">
                                          <p:val>
                                            <p:fltVal val="1.0537"/>
                                          </p:val>
                                        </p:tav>
                                        <p:tav tm="56580">
                                          <p:val>
                                            <p:fltVal val="1.0539"/>
                                          </p:val>
                                        </p:tav>
                                        <p:tav tm="59900">
                                          <p:val>
                                            <p:fltVal val="1.054"/>
                                          </p:val>
                                        </p:tav>
                                        <p:tav tm="63220">
                                          <p:val>
                                            <p:fltVal val="1.0536"/>
                                          </p:val>
                                        </p:tav>
                                        <p:tav tm="66540">
                                          <p:val>
                                            <p:fltVal val="1.0515"/>
                                          </p:val>
                                        </p:tav>
                                        <p:tav tm="69870">
                                          <p:val>
                                            <p:fltVal val="1.0457"/>
                                          </p:val>
                                        </p:tav>
                                        <p:tav tm="73190">
                                          <p:val>
                                            <p:fltVal val="1.0344"/>
                                          </p:val>
                                        </p:tav>
                                        <p:tav tm="76510">
                                          <p:val>
                                            <p:fltVal val="1.0183"/>
                                          </p:val>
                                        </p:tav>
                                        <p:tav tm="79830">
                                          <p:val>
                                            <p:fltVal val="1.0076"/>
                                          </p:val>
                                        </p:tav>
                                        <p:tav tm="83160">
                                          <p:val>
                                            <p:fltVal val="1.0021"/>
                                          </p:val>
                                        </p:tav>
                                        <p:tav tm="86480">
                                          <p:val>
                                            <p:fltVal val="1.0002"/>
                                          </p:val>
                                        </p:tav>
                                        <p:tav tm="89800">
                                          <p:val>
                                            <p:fltVal val="1"/>
                                          </p:val>
                                        </p:tav>
                                        <p:tav tm="93120">
                                          <p:val>
                                            <p:fltVal val="1"/>
                                          </p:val>
                                        </p:tav>
                                        <p:tav tm="9645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.0006"/>
                                          </p:val>
                                        </p:tav>
                                        <p:tav>
                                          <p:val>
                                            <p:fltVal val="1.0024"/>
                                          </p:val>
                                        </p:tav>
                                        <p:tav>
                                          <p:val>
                                            <p:fltVal val="1.006"/>
                                          </p:val>
                                        </p:tav>
                                        <p:tav>
                                          <p:val>
                                            <p:fltVal val="1.0121"/>
                                          </p:val>
                                        </p:tav>
                                        <p:tav>
                                          <p:val>
                                            <p:fltVal val="1.0213"/>
                                          </p:val>
                                        </p:tav>
                                        <p:tav>
                                          <p:val>
                                            <p:fltVal val="1.0331"/>
                                          </p:val>
                                        </p:tav>
                                        <p:tav>
                                          <p:val>
                                            <p:fltVal val="1.0422"/>
                                          </p:val>
                                        </p:tav>
                                        <p:tav>
                                          <p:val>
                                            <p:fltVal val="1.0482"/>
                                          </p:val>
                                        </p:tav>
                                        <p:tav>
                                          <p:val>
                                            <p:fltVal val="1.0516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9"/>
                                          </p:val>
                                        </p:tav>
                                        <p:tav>
                                          <p:val>
                                            <p:fltVal val="1.0534"/>
                                          </p:val>
                                        </p:tav>
                                        <p:tav>
                                          <p:val>
                                            <p:fltVal val="1.0506"/>
                                          </p:val>
                                        </p:tav>
                                        <p:tav>
                                          <p:val>
                                            <p:fltVal val="1.0439"/>
                                          </p:val>
                                        </p:tav>
                                        <p:tav>
                                          <p:val>
                                            <p:fltVal val="1.0312"/>
                                          </p:val>
                                        </p:tav>
                                        <p:tav>
                                          <p:val>
                                            <p:fltVal val="1.0156"/>
                                          </p:val>
                                        </p:tav>
                                        <p:tav>
                                          <p:val>
                                            <p:fltVal val="1.0061"/>
                                          </p:val>
                                        </p:tav>
                                        <p:tav>
                                          <p:val>
                                            <p:fltVal val="1.0015"/>
                                          </p:val>
                                        </p:tav>
                                        <p:tav>
                                          <p:val>
                                            <p:fltVal val="1.000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  <p:tav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A61E464-833E-4C8A-9143-AF1ED5E6DEFA}"/>
              </a:ext>
            </a:extLst>
          </p:cNvPr>
          <p:cNvSpPr/>
          <p:nvPr/>
        </p:nvSpPr>
        <p:spPr>
          <a:xfrm>
            <a:off x="1905001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20636F4-4E1B-41A9-9DFC-ABE48FBEC027}"/>
              </a:ext>
            </a:extLst>
          </p:cNvPr>
          <p:cNvSpPr/>
          <p:nvPr/>
        </p:nvSpPr>
        <p:spPr>
          <a:xfrm>
            <a:off x="0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6220F49-8A96-4129-AD18-1D20F783890C}"/>
              </a:ext>
            </a:extLst>
          </p:cNvPr>
          <p:cNvSpPr txBox="1"/>
          <p:nvPr/>
        </p:nvSpPr>
        <p:spPr>
          <a:xfrm>
            <a:off x="379828" y="748444"/>
            <a:ext cx="84968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Conclusion</a:t>
            </a:r>
            <a:endParaRPr lang="cs-CZ" sz="2800" dirty="0">
              <a:cs typeface="Source Sans Pro Light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153F1D4F-49DC-4D33-A737-F1B7603A3DC3}"/>
              </a:ext>
            </a:extLst>
          </p:cNvPr>
          <p:cNvSpPr txBox="1"/>
          <p:nvPr/>
        </p:nvSpPr>
        <p:spPr>
          <a:xfrm>
            <a:off x="971550" y="2415759"/>
            <a:ext cx="16534606" cy="26084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spc="-5" dirty="0">
                <a:cs typeface="Source Sans Pro Light"/>
              </a:rPr>
              <a:t>Majority of species do not have any intervention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b="0" spc="-5" dirty="0">
              <a:cs typeface="Source Sans Pro Light"/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spc="-5" dirty="0">
                <a:cs typeface="Source Sans Pro Light"/>
              </a:rPr>
              <a:t>Mammals and birds have the highest percentage of protected species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b="0" spc="-5" dirty="0">
              <a:cs typeface="Source Sans Pro Light"/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spc="-5" dirty="0">
                <a:cs typeface="Source Sans Pro Light"/>
              </a:rPr>
              <a:t>Significant differences in protection status between certain categories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b="0" spc="-5" dirty="0">
              <a:cs typeface="Source Sans Pro Light"/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spc="-5" dirty="0">
                <a:cs typeface="Source Sans Pro Light"/>
              </a:rPr>
              <a:t>Yellowstone National Park has the highest number of bat observations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b="0" spc="-5" dirty="0">
              <a:cs typeface="Source Sans Pro Light"/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spc="-5" dirty="0">
                <a:cs typeface="Source Sans Pro Light"/>
              </a:rPr>
              <a:t>Recommendations for targeted conservation efforts</a:t>
            </a:r>
            <a:endParaRPr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272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EB4FCE-A94B-42A0-A443-3E823242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6" y="-15767"/>
            <a:ext cx="19038519" cy="107091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90DCDC-37E0-40A9-B64A-24D5EA6D3C08}"/>
              </a:ext>
            </a:extLst>
          </p:cNvPr>
          <p:cNvSpPr/>
          <p:nvPr/>
        </p:nvSpPr>
        <p:spPr>
          <a:xfrm>
            <a:off x="668492" y="4748530"/>
            <a:ext cx="17673328" cy="212365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alibri"/>
                <a:cs typeface="Calibri"/>
              </a:rPr>
              <a:t>Thanks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  <a:latin typeface="Calibri"/>
                <a:cs typeface="Calibri"/>
              </a:rPr>
              <a:t>End</a:t>
            </a:r>
            <a:endParaRPr lang="cs-CZ"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760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97D96F-CA17-4A29-A9FC-D79C57B49032}"/>
              </a:ext>
            </a:extLst>
          </p:cNvPr>
          <p:cNvGrpSpPr/>
          <p:nvPr/>
        </p:nvGrpSpPr>
        <p:grpSpPr>
          <a:xfrm>
            <a:off x="-19844" y="2798890"/>
            <a:ext cx="4885135" cy="828288"/>
            <a:chOff x="-19844" y="2798890"/>
            <a:chExt cx="4885135" cy="828288"/>
          </a:xfrm>
          <a:solidFill>
            <a:srgbClr val="FFBF00"/>
          </a:solidFill>
        </p:grpSpPr>
        <p:sp>
          <p:nvSpPr>
            <p:cNvPr id="33" name="object 25">
              <a:extLst>
                <a:ext uri="{FF2B5EF4-FFF2-40B4-BE49-F238E27FC236}">
                  <a16:creationId xmlns:a16="http://schemas.microsoft.com/office/drawing/2014/main" id="{DA12AC99-EC5E-4392-8054-AF0DE866402B}"/>
                </a:ext>
              </a:extLst>
            </p:cNvPr>
            <p:cNvSpPr/>
            <p:nvPr/>
          </p:nvSpPr>
          <p:spPr>
            <a:xfrm>
              <a:off x="-19844" y="2799178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25">
              <a:extLst>
                <a:ext uri="{FF2B5EF4-FFF2-40B4-BE49-F238E27FC236}">
                  <a16:creationId xmlns:a16="http://schemas.microsoft.com/office/drawing/2014/main" id="{B71CB4DF-A4F3-464D-86D8-D2C705048CB0}"/>
                </a:ext>
              </a:extLst>
            </p:cNvPr>
            <p:cNvSpPr/>
            <p:nvPr/>
          </p:nvSpPr>
          <p:spPr>
            <a:xfrm>
              <a:off x="1608534" y="2798890"/>
              <a:ext cx="3256757" cy="828000"/>
            </a:xfrm>
            <a:custGeom>
              <a:avLst/>
              <a:gdLst/>
              <a:ahLst/>
              <a:cxnLst/>
              <a:rect l="l" t="t" r="r" b="b"/>
              <a:pathLst>
                <a:path w="1955164" h="437514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/>
          <p:nvPr/>
        </p:nvSpPr>
        <p:spPr>
          <a:xfrm>
            <a:off x="-19844" y="556807"/>
            <a:ext cx="4788239" cy="827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GB" dirty="0"/>
          </a:p>
        </p:txBody>
      </p:sp>
      <p:sp>
        <p:nvSpPr>
          <p:cNvPr id="9" name="object 9"/>
          <p:cNvSpPr txBox="1"/>
          <p:nvPr/>
        </p:nvSpPr>
        <p:spPr>
          <a:xfrm>
            <a:off x="665956" y="748698"/>
            <a:ext cx="358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2800" spc="-5" dirty="0">
                <a:solidFill>
                  <a:srgbClr val="FFFFFF"/>
                </a:solidFill>
                <a:cs typeface="Source Sans Pro Light"/>
              </a:rPr>
              <a:t>Data Overview</a:t>
            </a:r>
            <a:endParaRPr sz="2800" dirty="0">
              <a:cs typeface="Source Sans Pr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550" y="1689100"/>
            <a:ext cx="17220406" cy="85754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animal kingdom </a:t>
            </a:r>
            <a:r>
              <a:rPr lang="en-US" dirty="0">
                <a:cs typeface="Source Sans Pro Light"/>
              </a:rPr>
              <a:t>is </a:t>
            </a:r>
            <a:r>
              <a:rPr lang="en-US" spc="10" dirty="0">
                <a:cs typeface="Source Sans Pro Light"/>
              </a:rPr>
              <a:t>very </a:t>
            </a:r>
            <a:r>
              <a:rPr lang="en-US" dirty="0">
                <a:cs typeface="Source Sans Pro Light"/>
              </a:rPr>
              <a:t>diverse. Each </a:t>
            </a:r>
            <a:r>
              <a:rPr lang="en-US" spc="-5" dirty="0">
                <a:cs typeface="Source Sans Pro Light"/>
              </a:rPr>
              <a:t>animal has </a:t>
            </a:r>
            <a:r>
              <a:rPr lang="en-US" spc="-10" dirty="0">
                <a:cs typeface="Source Sans Pro Light"/>
              </a:rPr>
              <a:t>a </a:t>
            </a:r>
            <a:r>
              <a:rPr lang="en-US" dirty="0">
                <a:cs typeface="Source Sans Pro Light"/>
              </a:rPr>
              <a:t>unique </a:t>
            </a:r>
            <a:r>
              <a:rPr lang="en-US" spc="-10" dirty="0">
                <a:cs typeface="Source Sans Pro Light"/>
              </a:rPr>
              <a:t>appearance, </a:t>
            </a:r>
            <a:r>
              <a:rPr lang="en-US" spc="-5" dirty="0">
                <a:cs typeface="Source Sans Pro Light"/>
              </a:rPr>
              <a:t>body  </a:t>
            </a:r>
            <a:r>
              <a:rPr lang="en-US" spc="-10" dirty="0">
                <a:cs typeface="Source Sans Pro Light"/>
              </a:rPr>
              <a:t>structure, </a:t>
            </a:r>
            <a:r>
              <a:rPr lang="en-US" spc="-5" dirty="0">
                <a:cs typeface="Source Sans Pro Light"/>
              </a:rPr>
              <a:t>and </a:t>
            </a:r>
            <a:r>
              <a:rPr lang="en-US" dirty="0">
                <a:cs typeface="Source Sans Pro Light"/>
              </a:rPr>
              <a:t>senses, </a:t>
            </a:r>
            <a:r>
              <a:rPr lang="en-US" spc="-5" dirty="0">
                <a:cs typeface="Source Sans Pro Light"/>
              </a:rPr>
              <a:t>all </a:t>
            </a:r>
            <a:r>
              <a:rPr lang="en-US" spc="-10" dirty="0">
                <a:cs typeface="Source Sans Pro Light"/>
              </a:rPr>
              <a:t>adapted to </a:t>
            </a:r>
            <a:r>
              <a:rPr lang="en-US" dirty="0">
                <a:cs typeface="Source Sans Pro Light"/>
              </a:rPr>
              <a:t>the </a:t>
            </a:r>
            <a:r>
              <a:rPr lang="en-US" spc="-5" dirty="0">
                <a:cs typeface="Source Sans Pro Light"/>
              </a:rPr>
              <a:t>environment where </a:t>
            </a:r>
            <a:r>
              <a:rPr lang="en-US" dirty="0">
                <a:cs typeface="Source Sans Pro Light"/>
              </a:rPr>
              <a:t>it lives. Their </a:t>
            </a:r>
            <a:r>
              <a:rPr lang="en-US" spc="-5" dirty="0">
                <a:cs typeface="Source Sans Pro Light"/>
              </a:rPr>
              <a:t>environment </a:t>
            </a:r>
            <a:r>
              <a:rPr lang="en-US" dirty="0">
                <a:cs typeface="Source Sans Pro Light"/>
              </a:rPr>
              <a:t>is  </a:t>
            </a:r>
            <a:r>
              <a:rPr lang="en-US" spc="-5" dirty="0">
                <a:cs typeface="Source Sans Pro Light"/>
              </a:rPr>
              <a:t>also reflected </a:t>
            </a:r>
            <a:r>
              <a:rPr lang="en-US" dirty="0">
                <a:cs typeface="Source Sans Pro Light"/>
              </a:rPr>
              <a:t>in the </a:t>
            </a:r>
            <a:r>
              <a:rPr lang="en-US" spc="-10" dirty="0">
                <a:cs typeface="Source Sans Pro Light"/>
              </a:rPr>
              <a:t>structure </a:t>
            </a:r>
            <a:r>
              <a:rPr lang="en-US" dirty="0">
                <a:cs typeface="Source Sans Pro Light"/>
              </a:rPr>
              <a:t>of their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5" dirty="0">
                <a:cs typeface="Source Sans Pro Light"/>
              </a:rPr>
              <a:t>systems. </a:t>
            </a:r>
            <a:r>
              <a:rPr lang="en-US" dirty="0">
                <a:cs typeface="Source Sans Pro Light"/>
              </a:rPr>
              <a:t>In this lesson, </a:t>
            </a:r>
            <a:r>
              <a:rPr lang="en-US" spc="-5" dirty="0">
                <a:cs typeface="Source Sans Pro Light"/>
              </a:rPr>
              <a:t>students </a:t>
            </a:r>
            <a:r>
              <a:rPr lang="en-US" dirty="0">
                <a:cs typeface="Source Sans Pro Light"/>
              </a:rPr>
              <a:t>will </a:t>
            </a:r>
            <a:r>
              <a:rPr lang="en-US" spc="-10" dirty="0">
                <a:cs typeface="Source Sans Pro Light"/>
              </a:rPr>
              <a:t>receive  a </a:t>
            </a:r>
            <a:r>
              <a:rPr lang="en-US" spc="-5" dirty="0">
                <a:cs typeface="Source Sans Pro Light"/>
              </a:rPr>
              <a:t>brief </a:t>
            </a:r>
            <a:r>
              <a:rPr lang="en-US" spc="5" dirty="0">
                <a:cs typeface="Source Sans Pro Light"/>
              </a:rPr>
              <a:t>overview </a:t>
            </a:r>
            <a:r>
              <a:rPr lang="en-US" dirty="0">
                <a:cs typeface="Source Sans Pro Light"/>
              </a:rPr>
              <a:t>of the </a:t>
            </a:r>
            <a:r>
              <a:rPr lang="en-US" spc="5" dirty="0">
                <a:cs typeface="Source Sans Pro Light"/>
              </a:rPr>
              <a:t>nervous </a:t>
            </a:r>
            <a:r>
              <a:rPr lang="en-US" spc="-10" dirty="0">
                <a:cs typeface="Source Sans Pro Light"/>
              </a:rPr>
              <a:t>systems </a:t>
            </a:r>
            <a:r>
              <a:rPr lang="en-US" dirty="0">
                <a:cs typeface="Source Sans Pro Light"/>
              </a:rPr>
              <a:t>of </a:t>
            </a:r>
            <a:r>
              <a:rPr lang="en-US" spc="-5" dirty="0">
                <a:cs typeface="Source Sans Pro Light"/>
              </a:rPr>
              <a:t>all </a:t>
            </a:r>
            <a:r>
              <a:rPr lang="en-US" dirty="0">
                <a:cs typeface="Source Sans Pro Light"/>
              </a:rPr>
              <a:t>the types of living </a:t>
            </a:r>
            <a:r>
              <a:rPr lang="en-US" spc="-5" dirty="0">
                <a:cs typeface="Source Sans Pro Light"/>
              </a:rPr>
              <a:t>animals and </a:t>
            </a:r>
            <a:r>
              <a:rPr lang="en-US" spc="5" dirty="0">
                <a:cs typeface="Source Sans Pro Light"/>
              </a:rPr>
              <a:t>observe  </a:t>
            </a:r>
            <a:r>
              <a:rPr lang="en-US" dirty="0">
                <a:cs typeface="Source Sans Pro Light"/>
              </a:rPr>
              <a:t>them on </a:t>
            </a:r>
            <a:r>
              <a:rPr lang="en-US" spc="-5" dirty="0">
                <a:cs typeface="Source Sans Pro Light"/>
              </a:rPr>
              <a:t>an </a:t>
            </a:r>
            <a:r>
              <a:rPr lang="en-US" spc="-10" dirty="0">
                <a:cs typeface="Source Sans Pro Light"/>
              </a:rPr>
              <a:t>interactive</a:t>
            </a:r>
            <a:r>
              <a:rPr lang="en-US" dirty="0">
                <a:cs typeface="Source Sans Pro Light"/>
              </a:rPr>
              <a:t> model.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71549" y="3870007"/>
            <a:ext cx="17220405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indent="-127000">
              <a:lnSpc>
                <a:spcPct val="100000"/>
              </a:lnSpc>
              <a:spcBef>
                <a:spcPts val="100"/>
              </a:spcBef>
              <a:buChar char="•"/>
              <a:tabLst>
                <a:tab pos="139700" algn="l"/>
              </a:tabLst>
            </a:pPr>
            <a:r>
              <a:rPr lang="en-US" spc="-10" dirty="0">
                <a:cs typeface="Source Sans Pro Light"/>
              </a:rPr>
              <a:t>Total species entries: 5,824</a:t>
            </a:r>
          </a:p>
          <a:p>
            <a:pPr marL="139700" indent="-127000">
              <a:lnSpc>
                <a:spcPct val="100000"/>
              </a:lnSpc>
              <a:spcBef>
                <a:spcPts val="100"/>
              </a:spcBef>
              <a:buChar char="•"/>
              <a:tabLst>
                <a:tab pos="139700" algn="l"/>
              </a:tabLst>
            </a:pPr>
            <a:r>
              <a:rPr lang="en-US" spc="-10" dirty="0">
                <a:cs typeface="Source Sans Pro Light"/>
              </a:rPr>
              <a:t>Unique species: 5,541</a:t>
            </a:r>
          </a:p>
          <a:p>
            <a:pPr marL="139700" indent="-127000">
              <a:lnSpc>
                <a:spcPct val="100000"/>
              </a:lnSpc>
              <a:spcBef>
                <a:spcPts val="100"/>
              </a:spcBef>
              <a:buChar char="•"/>
              <a:tabLst>
                <a:tab pos="139700" algn="l"/>
              </a:tabLst>
            </a:pPr>
            <a:r>
              <a:rPr lang="en-US" spc="-10" dirty="0">
                <a:cs typeface="Source Sans Pro Light"/>
              </a:rPr>
              <a:t>Categories: 7 (Mammal, Bird, Reptile, Amphibian, Fish, Vascular Plant, Nonvascular Plant)</a:t>
            </a:r>
          </a:p>
          <a:p>
            <a:pPr marL="139700" indent="-127000">
              <a:lnSpc>
                <a:spcPct val="100000"/>
              </a:lnSpc>
              <a:spcBef>
                <a:spcPts val="100"/>
              </a:spcBef>
              <a:buChar char="•"/>
              <a:tabLst>
                <a:tab pos="139700" algn="l"/>
              </a:tabLst>
            </a:pPr>
            <a:r>
              <a:rPr lang="en-US" spc="-10" dirty="0">
                <a:cs typeface="Source Sans Pro Light"/>
              </a:rPr>
              <a:t>Conservation statuses: 4 (Species of Concern, Endangered, Threatened, In Recovery)</a:t>
            </a:r>
            <a:endParaRPr lang="en-US" dirty="0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6112" y="2971758"/>
            <a:ext cx="48061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2800" spc="-10" dirty="0">
                <a:solidFill>
                  <a:srgbClr val="FFFFFF"/>
                </a:solidFill>
                <a:cs typeface="Source Sans Pro Light"/>
              </a:rPr>
              <a:t>Species Data </a:t>
            </a:r>
            <a:endParaRPr sz="2800" dirty="0">
              <a:cs typeface="Source Sans Pro Ligh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10687" y="2948045"/>
            <a:ext cx="247800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5" dirty="0">
                <a:solidFill>
                  <a:srgbClr val="FFFFFF"/>
                </a:solidFill>
                <a:cs typeface="Source Sans Pro Light"/>
              </a:rPr>
              <a:t>K</a:t>
            </a:r>
            <a:r>
              <a:rPr sz="2800" spc="25" dirty="0">
                <a:solidFill>
                  <a:srgbClr val="FFFFFF"/>
                </a:solidFill>
                <a:cs typeface="Source Sans Pro Light"/>
              </a:rPr>
              <a:t>e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ywo</a:t>
            </a:r>
            <a:r>
              <a:rPr sz="2800" spc="-20" dirty="0">
                <a:solidFill>
                  <a:srgbClr val="FFFFFF"/>
                </a:solidFill>
                <a:cs typeface="Source Sans Pro Light"/>
              </a:rPr>
              <a:t>r</a:t>
            </a:r>
            <a:r>
              <a:rPr sz="2800" dirty="0">
                <a:solidFill>
                  <a:srgbClr val="FFFFFF"/>
                </a:solidFill>
                <a:cs typeface="Source Sans Pro Light"/>
              </a:rPr>
              <a:t>ds</a:t>
            </a:r>
            <a:endParaRPr sz="2800" dirty="0">
              <a:cs typeface="Source Sans Pro Ligh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5407662"/>
            <a:ext cx="3256757" cy="1066744"/>
          </a:xfrm>
          <a:custGeom>
            <a:avLst/>
            <a:gdLst/>
            <a:ahLst/>
            <a:cxnLst/>
            <a:rect l="l" t="t" r="r" b="b"/>
            <a:pathLst>
              <a:path w="1955164" h="437514">
                <a:moveTo>
                  <a:pt x="1736031" y="0"/>
                </a:moveTo>
                <a:lnTo>
                  <a:pt x="0" y="0"/>
                </a:lnTo>
                <a:lnTo>
                  <a:pt x="0" y="437153"/>
                </a:lnTo>
                <a:lnTo>
                  <a:pt x="1736031" y="437153"/>
                </a:lnTo>
                <a:lnTo>
                  <a:pt x="1786148" y="431380"/>
                </a:lnTo>
                <a:lnTo>
                  <a:pt x="1832155" y="414936"/>
                </a:lnTo>
                <a:lnTo>
                  <a:pt x="1872739" y="389134"/>
                </a:lnTo>
                <a:lnTo>
                  <a:pt x="1906588" y="355285"/>
                </a:lnTo>
                <a:lnTo>
                  <a:pt x="1932391" y="314701"/>
                </a:lnTo>
                <a:lnTo>
                  <a:pt x="1948834" y="268694"/>
                </a:lnTo>
                <a:lnTo>
                  <a:pt x="1954607" y="218577"/>
                </a:lnTo>
                <a:lnTo>
                  <a:pt x="1948834" y="168459"/>
                </a:lnTo>
                <a:lnTo>
                  <a:pt x="1932391" y="122452"/>
                </a:lnTo>
                <a:lnTo>
                  <a:pt x="1906588" y="81868"/>
                </a:lnTo>
                <a:lnTo>
                  <a:pt x="1872739" y="48018"/>
                </a:lnTo>
                <a:lnTo>
                  <a:pt x="1832155" y="22216"/>
                </a:lnTo>
                <a:lnTo>
                  <a:pt x="1786148" y="5772"/>
                </a:lnTo>
                <a:lnTo>
                  <a:pt x="1736031" y="0"/>
                </a:lnTo>
                <a:close/>
              </a:path>
            </a:pathLst>
          </a:custGeom>
          <a:solidFill>
            <a:srgbClr val="FF82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646112" y="5459677"/>
            <a:ext cx="256185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2800" spc="-30" dirty="0">
                <a:solidFill>
                  <a:srgbClr val="FFFFFF"/>
                </a:solidFill>
                <a:cs typeface="Source Sans Pro Light"/>
              </a:rPr>
              <a:t>Observations Data </a:t>
            </a:r>
            <a:endParaRPr sz="2800" dirty="0">
              <a:cs typeface="Source Sans Pro Light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6F30948A-E9A5-4B37-0C50-14DAE8398D88}"/>
              </a:ext>
            </a:extLst>
          </p:cNvPr>
          <p:cNvSpPr txBox="1"/>
          <p:nvPr/>
        </p:nvSpPr>
        <p:spPr>
          <a:xfrm>
            <a:off x="971549" y="6809783"/>
            <a:ext cx="7085806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indent="-127000">
              <a:lnSpc>
                <a:spcPct val="100000"/>
              </a:lnSpc>
              <a:spcBef>
                <a:spcPts val="100"/>
              </a:spcBef>
              <a:buChar char="•"/>
              <a:tabLst>
                <a:tab pos="139700" algn="l"/>
              </a:tabLst>
            </a:pPr>
            <a:r>
              <a:rPr lang="en-US" spc="-10" dirty="0">
                <a:cs typeface="Source Sans Pro Light"/>
              </a:rPr>
              <a:t>Total observations: 3,314,739</a:t>
            </a:r>
          </a:p>
          <a:p>
            <a:pPr marL="139700" indent="-127000">
              <a:lnSpc>
                <a:spcPct val="100000"/>
              </a:lnSpc>
              <a:spcBef>
                <a:spcPts val="100"/>
              </a:spcBef>
              <a:buChar char="•"/>
              <a:tabLst>
                <a:tab pos="139700" algn="l"/>
              </a:tabLst>
            </a:pPr>
            <a:r>
              <a:rPr lang="en-US" spc="-10" dirty="0">
                <a:cs typeface="Source Sans Pro Light"/>
              </a:rPr>
              <a:t>National parks: 4 (Great Smoky Mountains National Park, Yosemite National Park, Bryce National Park, Yellowstone National Park)</a:t>
            </a:r>
            <a:endParaRPr lang="en-US" dirty="0">
              <a:cs typeface="Source Sans Pr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48569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Conservation Status Analysis</a:t>
            </a:r>
            <a:endParaRPr lang="cs-CZ" sz="28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1550" y="1758112"/>
            <a:ext cx="7654925" cy="87113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98450" marR="5080" indent="-285750">
              <a:lnSpc>
                <a:spcPct val="1042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en-US" i="1" dirty="0">
                <a:cs typeface="Source Sans Pro Light"/>
              </a:rPr>
              <a:t>Replaced </a:t>
            </a:r>
            <a:r>
              <a:rPr lang="en-US" i="1" dirty="0" err="1">
                <a:cs typeface="Source Sans Pro Light"/>
              </a:rPr>
              <a:t>NaN</a:t>
            </a:r>
            <a:r>
              <a:rPr lang="en-US" i="1" dirty="0">
                <a:cs typeface="Source Sans Pro Light"/>
              </a:rPr>
              <a:t> values in </a:t>
            </a:r>
            <a:r>
              <a:rPr lang="en-US" i="1" dirty="0" err="1">
                <a:cs typeface="Source Sans Pro Light"/>
              </a:rPr>
              <a:t>conservation_status</a:t>
            </a:r>
            <a:r>
              <a:rPr lang="en-US" i="1" dirty="0">
                <a:cs typeface="Source Sans Pro Light"/>
              </a:rPr>
              <a:t> with 'No Intervention'</a:t>
            </a:r>
          </a:p>
          <a:p>
            <a:pPr marL="298450" marR="5080" indent="-285750">
              <a:lnSpc>
                <a:spcPct val="1042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en-US" i="1" dirty="0">
                <a:cs typeface="Source Sans Pro Light"/>
              </a:rPr>
              <a:t>Grouped species based on their conservation status and category</a:t>
            </a:r>
          </a:p>
          <a:p>
            <a:pPr marL="298450" marR="5080" indent="-285750">
              <a:lnSpc>
                <a:spcPct val="1042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r>
              <a:rPr lang="en-US" i="1" dirty="0">
                <a:cs typeface="Source Sans Pro Light"/>
              </a:rPr>
              <a:t>Added </a:t>
            </a:r>
            <a:r>
              <a:rPr lang="en-US" i="1" dirty="0" err="1">
                <a:cs typeface="Source Sans Pro Light"/>
              </a:rPr>
              <a:t>is_protected</a:t>
            </a:r>
            <a:r>
              <a:rPr lang="en-US" i="1" dirty="0">
                <a:cs typeface="Source Sans Pro Light"/>
              </a:rPr>
              <a:t> column to indicate conservation status</a:t>
            </a:r>
            <a:endParaRPr lang="en-US" dirty="0">
              <a:cs typeface="Source Sans Pr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5542756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/>
          <p:nvPr/>
        </p:nvSpPr>
        <p:spPr>
          <a:xfrm>
            <a:off x="4528271" y="556300"/>
            <a:ext cx="421488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Conservation Status by Category</a:t>
            </a:r>
            <a:endParaRPr lang="cs-CZ" sz="2800" dirty="0">
              <a:cs typeface="Source Sans Pro Light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073BDD4-EB24-3CA8-5F15-63A482E639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01670" y="5115646"/>
            <a:ext cx="6350855" cy="635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 descr="A graph with colorful bars and text&#10;&#10;Description automatically generated">
            <a:extLst>
              <a:ext uri="{FF2B5EF4-FFF2-40B4-BE49-F238E27FC236}">
                <a16:creationId xmlns:a16="http://schemas.microsoft.com/office/drawing/2014/main" id="{B32D2746-ED61-5808-110C-B4E7BC513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022" y="2335236"/>
            <a:ext cx="10677378" cy="723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956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Protection by Category</a:t>
            </a:r>
            <a:endParaRPr lang="cs-CZ" sz="2800" dirty="0">
              <a:cs typeface="Source Sans Pro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9A2EC8-E0A5-11A0-8852-1B2079B2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02" y="2940146"/>
            <a:ext cx="7675514" cy="426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5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A61E464-833E-4C8A-9143-AF1ED5E6DEFA}"/>
              </a:ext>
            </a:extLst>
          </p:cNvPr>
          <p:cNvSpPr/>
          <p:nvPr/>
        </p:nvSpPr>
        <p:spPr>
          <a:xfrm>
            <a:off x="1905001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20636F4-4E1B-41A9-9DFC-ABE48FBEC027}"/>
              </a:ext>
            </a:extLst>
          </p:cNvPr>
          <p:cNvSpPr/>
          <p:nvPr/>
        </p:nvSpPr>
        <p:spPr>
          <a:xfrm>
            <a:off x="0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6220F49-8A96-4129-AD18-1D20F783890C}"/>
              </a:ext>
            </a:extLst>
          </p:cNvPr>
          <p:cNvSpPr txBox="1"/>
          <p:nvPr/>
        </p:nvSpPr>
        <p:spPr>
          <a:xfrm>
            <a:off x="665955" y="708700"/>
            <a:ext cx="9601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Significance Testing</a:t>
            </a:r>
            <a:endParaRPr lang="cs-CZ" sz="2800" dirty="0">
              <a:cs typeface="Source Sans Pro Light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153F1D4F-49DC-4D33-A737-F1B7603A3DC3}"/>
              </a:ext>
            </a:extLst>
          </p:cNvPr>
          <p:cNvSpPr txBox="1"/>
          <p:nvPr/>
        </p:nvSpPr>
        <p:spPr>
          <a:xfrm>
            <a:off x="971550" y="2415759"/>
            <a:ext cx="16534606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GB" b="0" spc="-5" dirty="0">
                <a:cs typeface="Source Sans Pro Light"/>
              </a:rPr>
              <a:t>Chi-Square Test Results: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GB" b="0" spc="-5" dirty="0">
              <a:cs typeface="Source Sans Pro Light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GB" b="0" spc="-5" dirty="0">
                <a:cs typeface="Source Sans Pro Light"/>
              </a:rPr>
              <a:t>    Mammals vs. Birds (p-value: 0.688)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GB" b="0" spc="-5" dirty="0">
                <a:cs typeface="Source Sans Pro Light"/>
              </a:rPr>
              <a:t>    Mammals vs. Reptiles (p-value: 0.038)</a:t>
            </a:r>
            <a:endParaRPr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487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A61E464-833E-4C8A-9143-AF1ED5E6DEFA}"/>
              </a:ext>
            </a:extLst>
          </p:cNvPr>
          <p:cNvSpPr/>
          <p:nvPr/>
        </p:nvSpPr>
        <p:spPr>
          <a:xfrm>
            <a:off x="1905001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20636F4-4E1B-41A9-9DFC-ABE48FBEC027}"/>
              </a:ext>
            </a:extLst>
          </p:cNvPr>
          <p:cNvSpPr/>
          <p:nvPr/>
        </p:nvSpPr>
        <p:spPr>
          <a:xfrm>
            <a:off x="0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6220F49-8A96-4129-AD18-1D20F783890C}"/>
              </a:ext>
            </a:extLst>
          </p:cNvPr>
          <p:cNvSpPr txBox="1"/>
          <p:nvPr/>
        </p:nvSpPr>
        <p:spPr>
          <a:xfrm>
            <a:off x="140677" y="708700"/>
            <a:ext cx="84968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Recommendations for Conservationists</a:t>
            </a:r>
            <a:endParaRPr lang="cs-CZ" sz="2800" dirty="0">
              <a:cs typeface="Source Sans Pro Light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153F1D4F-49DC-4D33-A737-F1B7603A3DC3}"/>
              </a:ext>
            </a:extLst>
          </p:cNvPr>
          <p:cNvSpPr txBox="1"/>
          <p:nvPr/>
        </p:nvSpPr>
        <p:spPr>
          <a:xfrm>
            <a:off x="971550" y="2415759"/>
            <a:ext cx="16534606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spc="-5" dirty="0">
                <a:cs typeface="Source Sans Pro Light"/>
              </a:rPr>
              <a:t>Focus on categories with significant differences in protection status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b="0" spc="-5" dirty="0">
              <a:cs typeface="Source Sans Pro Light"/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spc="-5" dirty="0">
                <a:cs typeface="Source Sans Pro Light"/>
              </a:rPr>
              <a:t>Prioritize conservation efforts for reptiles due to significant difference with mammals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b="0" spc="-5" dirty="0">
              <a:cs typeface="Source Sans Pro Light"/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spc="-5" dirty="0">
                <a:cs typeface="Source Sans Pro Light"/>
              </a:rPr>
              <a:t>Increase monitoring and protection measures for underrepresented categories like vascular plants</a:t>
            </a:r>
            <a:endParaRPr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97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A61E464-833E-4C8A-9143-AF1ED5E6DEFA}"/>
              </a:ext>
            </a:extLst>
          </p:cNvPr>
          <p:cNvSpPr/>
          <p:nvPr/>
        </p:nvSpPr>
        <p:spPr>
          <a:xfrm>
            <a:off x="1905001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20636F4-4E1B-41A9-9DFC-ABE48FBEC027}"/>
              </a:ext>
            </a:extLst>
          </p:cNvPr>
          <p:cNvSpPr/>
          <p:nvPr/>
        </p:nvSpPr>
        <p:spPr>
          <a:xfrm>
            <a:off x="0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6220F49-8A96-4129-AD18-1D20F783890C}"/>
              </a:ext>
            </a:extLst>
          </p:cNvPr>
          <p:cNvSpPr txBox="1"/>
          <p:nvPr/>
        </p:nvSpPr>
        <p:spPr>
          <a:xfrm>
            <a:off x="140677" y="708700"/>
            <a:ext cx="84968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cs-CZ" sz="2800" dirty="0">
                <a:solidFill>
                  <a:srgbClr val="FFFFFF"/>
                </a:solidFill>
                <a:cs typeface="Source Sans Pro Light"/>
              </a:rPr>
              <a:t>Bat Species Analysis</a:t>
            </a:r>
            <a:endParaRPr lang="cs-CZ" sz="2800" dirty="0">
              <a:cs typeface="Source Sans Pro Light"/>
            </a:endParaRPr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153F1D4F-49DC-4D33-A737-F1B7603A3DC3}"/>
              </a:ext>
            </a:extLst>
          </p:cNvPr>
          <p:cNvSpPr txBox="1"/>
          <p:nvPr/>
        </p:nvSpPr>
        <p:spPr>
          <a:xfrm>
            <a:off x="971550" y="2415759"/>
            <a:ext cx="16534606" cy="1449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spc="-5" dirty="0">
                <a:cs typeface="Source Sans Pro Light"/>
              </a:rPr>
              <a:t>Identified bat species using common names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b="0" spc="-5" dirty="0">
              <a:cs typeface="Source Sans Pro Light"/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spc="-5" dirty="0">
                <a:cs typeface="Source Sans Pro Light"/>
              </a:rPr>
              <a:t>Merged datasets to get observations related to bat species</a:t>
            </a: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b="0" spc="-5" dirty="0">
              <a:cs typeface="Source Sans Pro Light"/>
            </a:endParaRPr>
          </a:p>
          <a:p>
            <a:pPr marL="29845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spc="-5" dirty="0">
                <a:cs typeface="Source Sans Pro Light"/>
              </a:rPr>
              <a:t>Grouped and summed observations by park name and protection status</a:t>
            </a:r>
            <a:endParaRPr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48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AA61E464-833E-4C8A-9143-AF1ED5E6DEFA}"/>
              </a:ext>
            </a:extLst>
          </p:cNvPr>
          <p:cNvSpPr/>
          <p:nvPr/>
        </p:nvSpPr>
        <p:spPr>
          <a:xfrm>
            <a:off x="1905001" y="556300"/>
            <a:ext cx="6085448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20636F4-4E1B-41A9-9DFC-ABE48FBEC027}"/>
              </a:ext>
            </a:extLst>
          </p:cNvPr>
          <p:cNvSpPr/>
          <p:nvPr/>
        </p:nvSpPr>
        <p:spPr>
          <a:xfrm>
            <a:off x="0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E6220F49-8A96-4129-AD18-1D20F783890C}"/>
              </a:ext>
            </a:extLst>
          </p:cNvPr>
          <p:cNvSpPr txBox="1"/>
          <p:nvPr/>
        </p:nvSpPr>
        <p:spPr>
          <a:xfrm>
            <a:off x="590843" y="748444"/>
            <a:ext cx="84968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solidFill>
                  <a:srgbClr val="FFFFFF"/>
                </a:solidFill>
                <a:cs typeface="Source Sans Pro Light"/>
              </a:rPr>
              <a:t>Observations of Bats per Week by National Park</a:t>
            </a:r>
            <a:endParaRPr lang="cs-CZ" sz="2800" dirty="0">
              <a:cs typeface="Source Sans Pro Light"/>
            </a:endParaRPr>
          </a:p>
        </p:txBody>
      </p:sp>
      <p:pic>
        <p:nvPicPr>
          <p:cNvPr id="5" name="Picture 4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3D5F2956-D954-AEA6-C3C0-21C5B8A61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94" y="2180492"/>
            <a:ext cx="14996160" cy="682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06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 do animals perceive the world - by Lifeliqe.pptx" id="{E47F77CD-2E36-4AF3-B8DF-255CB5E0FC16}" vid="{80038E1F-B0D4-46F5-910A-D96E49782D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How do animals perceive the world</Template>
  <TotalTime>136</TotalTime>
  <Words>352</Words>
  <Application>Microsoft Office PowerPoint</Application>
  <PresentationFormat>Custom</PresentationFormat>
  <Paragraphs>52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Bento Poko</dc:creator>
  <cp:lastModifiedBy>Bento Poko</cp:lastModifiedBy>
  <cp:revision>1</cp:revision>
  <dcterms:created xsi:type="dcterms:W3CDTF">2024-07-24T10:01:58Z</dcterms:created>
  <dcterms:modified xsi:type="dcterms:W3CDTF">2024-07-24T12:17:58Z</dcterms:modified>
</cp:coreProperties>
</file>